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2" r:id="rId5"/>
    <p:sldId id="258" r:id="rId6"/>
    <p:sldId id="260" r:id="rId7"/>
    <p:sldId id="261" r:id="rId8"/>
    <p:sldId id="270" r:id="rId9"/>
    <p:sldId id="273" r:id="rId10"/>
    <p:sldId id="271" r:id="rId11"/>
    <p:sldId id="274" r:id="rId12"/>
    <p:sldId id="275" r:id="rId13"/>
    <p:sldId id="266" r:id="rId14"/>
    <p:sldId id="276" r:id="rId15"/>
    <p:sldId id="277" r:id="rId16"/>
    <p:sldId id="278" r:id="rId17"/>
    <p:sldId id="279" r:id="rId18"/>
    <p:sldId id="281" r:id="rId19"/>
    <p:sldId id="265" r:id="rId20"/>
    <p:sldId id="268" r:id="rId21"/>
    <p:sldId id="269" r:id="rId22"/>
    <p:sldId id="267" r:id="rId23"/>
    <p:sldId id="262" r:id="rId24"/>
    <p:sldId id="263" r:id="rId25"/>
    <p:sldId id="264"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6" d="100"/>
          <a:sy n="76"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35A4E37-93CC-4E2D-A494-0F7AA0280666}"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C9CD-C249-46A8-AC0E-D9EFD6041E9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9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5A4E37-93CC-4E2D-A494-0F7AA0280666}"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C9CD-C249-46A8-AC0E-D9EFD6041E9E}" type="slidenum">
              <a:rPr lang="en-US" smtClean="0"/>
              <a:t>‹#›</a:t>
            </a:fld>
            <a:endParaRPr lang="en-US"/>
          </a:p>
        </p:txBody>
      </p:sp>
    </p:spTree>
    <p:extLst>
      <p:ext uri="{BB962C8B-B14F-4D97-AF65-F5344CB8AC3E}">
        <p14:creationId xmlns:p14="http://schemas.microsoft.com/office/powerpoint/2010/main" val="121357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5A4E37-93CC-4E2D-A494-0F7AA0280666}"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C9CD-C249-46A8-AC0E-D9EFD6041E9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5A4E37-93CC-4E2D-A494-0F7AA0280666}"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C9CD-C249-46A8-AC0E-D9EFD6041E9E}" type="slidenum">
              <a:rPr lang="en-US" smtClean="0"/>
              <a:t>‹#›</a:t>
            </a:fld>
            <a:endParaRPr lang="en-US"/>
          </a:p>
        </p:txBody>
      </p:sp>
    </p:spTree>
    <p:extLst>
      <p:ext uri="{BB962C8B-B14F-4D97-AF65-F5344CB8AC3E}">
        <p14:creationId xmlns:p14="http://schemas.microsoft.com/office/powerpoint/2010/main" val="300920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A4E37-93CC-4E2D-A494-0F7AA0280666}"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C9CD-C249-46A8-AC0E-D9EFD6041E9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11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5A4E37-93CC-4E2D-A494-0F7AA0280666}"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6C9CD-C249-46A8-AC0E-D9EFD6041E9E}" type="slidenum">
              <a:rPr lang="en-US" smtClean="0"/>
              <a:t>‹#›</a:t>
            </a:fld>
            <a:endParaRPr lang="en-US"/>
          </a:p>
        </p:txBody>
      </p:sp>
    </p:spTree>
    <p:extLst>
      <p:ext uri="{BB962C8B-B14F-4D97-AF65-F5344CB8AC3E}">
        <p14:creationId xmlns:p14="http://schemas.microsoft.com/office/powerpoint/2010/main" val="398622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5A4E37-93CC-4E2D-A494-0F7AA0280666}" type="datetimeFigureOut">
              <a:rPr lang="en-US" smtClean="0"/>
              <a:t>11/15/2014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6C9CD-C249-46A8-AC0E-D9EFD6041E9E}" type="slidenum">
              <a:rPr lang="en-US" smtClean="0"/>
              <a:t>‹#›</a:t>
            </a:fld>
            <a:endParaRPr lang="en-US"/>
          </a:p>
        </p:txBody>
      </p:sp>
    </p:spTree>
    <p:extLst>
      <p:ext uri="{BB962C8B-B14F-4D97-AF65-F5344CB8AC3E}">
        <p14:creationId xmlns:p14="http://schemas.microsoft.com/office/powerpoint/2010/main" val="360569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5A4E37-93CC-4E2D-A494-0F7AA0280666}" type="datetimeFigureOut">
              <a:rPr lang="en-US" smtClean="0"/>
              <a:t>11/15/2014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6C9CD-C249-46A8-AC0E-D9EFD6041E9E}" type="slidenum">
              <a:rPr lang="en-US" smtClean="0"/>
              <a:t>‹#›</a:t>
            </a:fld>
            <a:endParaRPr lang="en-US"/>
          </a:p>
        </p:txBody>
      </p:sp>
    </p:spTree>
    <p:extLst>
      <p:ext uri="{BB962C8B-B14F-4D97-AF65-F5344CB8AC3E}">
        <p14:creationId xmlns:p14="http://schemas.microsoft.com/office/powerpoint/2010/main" val="132391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A4E37-93CC-4E2D-A494-0F7AA0280666}" type="datetimeFigureOut">
              <a:rPr lang="en-US" smtClean="0"/>
              <a:t>11/15/2014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6C9CD-C249-46A8-AC0E-D9EFD6041E9E}" type="slidenum">
              <a:rPr lang="en-US" smtClean="0"/>
              <a:t>‹#›</a:t>
            </a:fld>
            <a:endParaRPr lang="en-US"/>
          </a:p>
        </p:txBody>
      </p:sp>
    </p:spTree>
    <p:extLst>
      <p:ext uri="{BB962C8B-B14F-4D97-AF65-F5344CB8AC3E}">
        <p14:creationId xmlns:p14="http://schemas.microsoft.com/office/powerpoint/2010/main" val="222054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4E37-93CC-4E2D-A494-0F7AA0280666}"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6C9CD-C249-46A8-AC0E-D9EFD6041E9E}" type="slidenum">
              <a:rPr lang="en-US" smtClean="0"/>
              <a:t>‹#›</a:t>
            </a:fld>
            <a:endParaRPr lang="en-US"/>
          </a:p>
        </p:txBody>
      </p:sp>
    </p:spTree>
    <p:extLst>
      <p:ext uri="{BB962C8B-B14F-4D97-AF65-F5344CB8AC3E}">
        <p14:creationId xmlns:p14="http://schemas.microsoft.com/office/powerpoint/2010/main" val="245460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4E37-93CC-4E2D-A494-0F7AA0280666}"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6C9CD-C249-46A8-AC0E-D9EFD6041E9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42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5A4E37-93CC-4E2D-A494-0F7AA0280666}" type="datetimeFigureOut">
              <a:rPr lang="en-US" smtClean="0"/>
              <a:t>11/15/2014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46C9CD-C249-46A8-AC0E-D9EFD6041E9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0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bzck-_MROrI" TargetMode="External"/><Relationship Id="rId3" Type="http://schemas.openxmlformats.org/officeDocument/2006/relationships/hyperlink" Target="https://www.youtube.com/watch?v=_dqHMbl9j3E" TargetMode="External"/><Relationship Id="rId7" Type="http://schemas.openxmlformats.org/officeDocument/2006/relationships/hyperlink" Target="https://www.youtube.com/watch?v=8VPOoSw4aeI" TargetMode="External"/><Relationship Id="rId2" Type="http://schemas.openxmlformats.org/officeDocument/2006/relationships/hyperlink" Target="https://www.youtube.com/watch?v=Z79eFWt-pbg" TargetMode="External"/><Relationship Id="rId1" Type="http://schemas.openxmlformats.org/officeDocument/2006/relationships/slideLayout" Target="../slideLayouts/slideLayout2.xml"/><Relationship Id="rId6" Type="http://schemas.openxmlformats.org/officeDocument/2006/relationships/hyperlink" Target="https://www.youtube.com/watch?v=idlbAbuUHjg" TargetMode="External"/><Relationship Id="rId5" Type="http://schemas.openxmlformats.org/officeDocument/2006/relationships/hyperlink" Target="https://www.youtube.com/watch?v=ytsHHxGySpg" TargetMode="External"/><Relationship Id="rId4" Type="http://schemas.openxmlformats.org/officeDocument/2006/relationships/hyperlink" Target="https://www.youtube.com/watch?v=mR-tbOxlhv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lobalvolunteers.org/usa/" TargetMode="External"/><Relationship Id="rId2" Type="http://schemas.openxmlformats.org/officeDocument/2006/relationships/hyperlink" Target="http://www.stlabr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oards.ancestry.com/surnames.lashua/1.9.11.1.1.1.1.1/mb.ash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American Heritage</a:t>
            </a:r>
            <a:endParaRPr lang="en-US" dirty="0"/>
          </a:p>
        </p:txBody>
      </p:sp>
      <p:sp>
        <p:nvSpPr>
          <p:cNvPr id="3" name="Subtitle 2"/>
          <p:cNvSpPr>
            <a:spLocks noGrp="1"/>
          </p:cNvSpPr>
          <p:nvPr>
            <p:ph type="subTitle" idx="1"/>
          </p:nvPr>
        </p:nvSpPr>
        <p:spPr/>
        <p:txBody>
          <a:bodyPr/>
          <a:lstStyle/>
          <a:p>
            <a:r>
              <a:rPr lang="en-US" dirty="0" smtClean="0"/>
              <a:t>Melissa Miller</a:t>
            </a:r>
          </a:p>
          <a:p>
            <a:r>
              <a:rPr lang="en-US" dirty="0" smtClean="0"/>
              <a:t>Welcome Everyone!</a:t>
            </a:r>
            <a:endParaRPr lang="en-US" dirty="0"/>
          </a:p>
        </p:txBody>
      </p:sp>
    </p:spTree>
    <p:extLst>
      <p:ext uri="{BB962C8B-B14F-4D97-AF65-F5344CB8AC3E}">
        <p14:creationId xmlns:p14="http://schemas.microsoft.com/office/powerpoint/2010/main" val="1618001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Shaman</a:t>
            </a:r>
            <a:endParaRPr lang="en-US" dirty="0"/>
          </a:p>
        </p:txBody>
      </p:sp>
      <p:sp>
        <p:nvSpPr>
          <p:cNvPr id="3" name="Content Placeholder 2"/>
          <p:cNvSpPr>
            <a:spLocks noGrp="1"/>
          </p:cNvSpPr>
          <p:nvPr>
            <p:ph idx="1"/>
          </p:nvPr>
        </p:nvSpPr>
        <p:spPr/>
        <p:txBody>
          <a:bodyPr/>
          <a:lstStyle/>
          <a:p>
            <a:r>
              <a:rPr lang="en-US" dirty="0" smtClean="0"/>
              <a:t>A spiritual leader of a group or tribe </a:t>
            </a:r>
          </a:p>
          <a:p>
            <a:r>
              <a:rPr lang="en-US" dirty="0" smtClean="0"/>
              <a:t>Responsible for a range of beliefs, customs, ceremonies and rituals in regards to communicating with the spiritual world </a:t>
            </a:r>
          </a:p>
          <a:p>
            <a:r>
              <a:rPr lang="en-US" dirty="0" smtClean="0"/>
              <a:t>A doctrine based on a belief that physical nature might be brought under the control of man, in the person of a Shaman</a:t>
            </a:r>
          </a:p>
          <a:p>
            <a:r>
              <a:rPr lang="en-US" dirty="0" smtClean="0"/>
              <a:t>Role: using </a:t>
            </a:r>
            <a:r>
              <a:rPr lang="en-US" dirty="0" err="1" smtClean="0"/>
              <a:t>appropritate</a:t>
            </a:r>
            <a:r>
              <a:rPr lang="en-US" dirty="0" smtClean="0"/>
              <a:t> words, objects and rituals to protect men from evil spirits</a:t>
            </a:r>
          </a:p>
          <a:p>
            <a:r>
              <a:rPr lang="en-US" dirty="0" smtClean="0"/>
              <a:t>Battles opponents to the bad spirits and of guardian to the ordinary man</a:t>
            </a:r>
          </a:p>
          <a:p>
            <a:r>
              <a:rPr lang="en-US" dirty="0" smtClean="0"/>
              <a:t>Every object in nature is controlled by its own independent spirit or soul</a:t>
            </a:r>
          </a:p>
          <a:p>
            <a:r>
              <a:rPr lang="en-US" dirty="0" smtClean="0"/>
              <a:t>Used to heal people with bad spirits</a:t>
            </a:r>
          </a:p>
          <a:p>
            <a:endParaRPr lang="en-US" dirty="0"/>
          </a:p>
        </p:txBody>
      </p:sp>
      <p:pic>
        <p:nvPicPr>
          <p:cNvPr id="4" name="Picture 3"/>
          <p:cNvPicPr>
            <a:picLocks noChangeAspect="1"/>
          </p:cNvPicPr>
          <p:nvPr/>
        </p:nvPicPr>
        <p:blipFill>
          <a:blip r:embed="rId2"/>
          <a:stretch>
            <a:fillRect/>
          </a:stretch>
        </p:blipFill>
        <p:spPr>
          <a:xfrm>
            <a:off x="5884164" y="585216"/>
            <a:ext cx="2209800" cy="2009461"/>
          </a:xfrm>
          <a:prstGeom prst="rect">
            <a:avLst/>
          </a:prstGeom>
        </p:spPr>
      </p:pic>
      <p:pic>
        <p:nvPicPr>
          <p:cNvPr id="5" name="Picture 4"/>
          <p:cNvPicPr>
            <a:picLocks noChangeAspect="1"/>
          </p:cNvPicPr>
          <p:nvPr/>
        </p:nvPicPr>
        <p:blipFill>
          <a:blip r:embed="rId3"/>
          <a:stretch>
            <a:fillRect/>
          </a:stretch>
        </p:blipFill>
        <p:spPr>
          <a:xfrm>
            <a:off x="8599932" y="247651"/>
            <a:ext cx="1496568" cy="1964246"/>
          </a:xfrm>
          <a:prstGeom prst="rect">
            <a:avLst/>
          </a:prstGeom>
        </p:spPr>
      </p:pic>
    </p:spTree>
    <p:extLst>
      <p:ext uri="{BB962C8B-B14F-4D97-AF65-F5344CB8AC3E}">
        <p14:creationId xmlns:p14="http://schemas.microsoft.com/office/powerpoint/2010/main" val="1087037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Arrowheads</a:t>
            </a:r>
            <a:endParaRPr lang="en-US" dirty="0"/>
          </a:p>
        </p:txBody>
      </p:sp>
      <p:sp>
        <p:nvSpPr>
          <p:cNvPr id="3" name="Content Placeholder 2"/>
          <p:cNvSpPr>
            <a:spLocks noGrp="1"/>
          </p:cNvSpPr>
          <p:nvPr>
            <p:ph idx="1"/>
          </p:nvPr>
        </p:nvSpPr>
        <p:spPr/>
        <p:txBody>
          <a:bodyPr/>
          <a:lstStyle/>
          <a:p>
            <a:r>
              <a:rPr lang="en-US" dirty="0" smtClean="0"/>
              <a:t>Tip, usually sharpened, added to an arrow </a:t>
            </a:r>
          </a:p>
          <a:p>
            <a:r>
              <a:rPr lang="en-US" dirty="0" smtClean="0"/>
              <a:t>Tip is used to make the arrowhead more deadly, or to fulfill some special purpose</a:t>
            </a:r>
          </a:p>
          <a:p>
            <a:r>
              <a:rPr lang="en-US" dirty="0" smtClean="0"/>
              <a:t>Earliest: made out of stone and of organic material</a:t>
            </a:r>
          </a:p>
          <a:p>
            <a:r>
              <a:rPr lang="en-US" dirty="0" smtClean="0"/>
              <a:t>Arrowheads are attached to arrow shafts to be shot from a bow</a:t>
            </a:r>
          </a:p>
          <a:p>
            <a:r>
              <a:rPr lang="en-US" dirty="0" smtClean="0"/>
              <a:t>Native Americans hunt with Arrowheads and also use bow and arrows</a:t>
            </a:r>
            <a:endParaRPr lang="en-US" dirty="0"/>
          </a:p>
        </p:txBody>
      </p:sp>
    </p:spTree>
    <p:extLst>
      <p:ext uri="{BB962C8B-B14F-4D97-AF65-F5344CB8AC3E}">
        <p14:creationId xmlns:p14="http://schemas.microsoft.com/office/powerpoint/2010/main" val="105537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Catchers</a:t>
            </a:r>
            <a:endParaRPr lang="en-US" dirty="0"/>
          </a:p>
        </p:txBody>
      </p:sp>
      <p:sp>
        <p:nvSpPr>
          <p:cNvPr id="3" name="Content Placeholder 2"/>
          <p:cNvSpPr>
            <a:spLocks noGrp="1"/>
          </p:cNvSpPr>
          <p:nvPr>
            <p:ph idx="1"/>
          </p:nvPr>
        </p:nvSpPr>
        <p:spPr>
          <a:xfrm>
            <a:off x="1024128" y="1695450"/>
            <a:ext cx="9720073" cy="4613910"/>
          </a:xfrm>
        </p:spPr>
        <p:txBody>
          <a:bodyPr/>
          <a:lstStyle/>
          <a:p>
            <a:r>
              <a:rPr lang="en-US" dirty="0" smtClean="0"/>
              <a:t>The traditional dream catcher was intended to protect the sleeping individual from negative dreams, while letting positive dreams through</a:t>
            </a:r>
          </a:p>
          <a:p>
            <a:r>
              <a:rPr lang="en-US" dirty="0" smtClean="0"/>
              <a:t>Positive dreams would slip through the hole in the center of the dream catcher, and glide down the feathers to the sleeping person</a:t>
            </a:r>
          </a:p>
          <a:p>
            <a:r>
              <a:rPr lang="en-US" dirty="0" smtClean="0"/>
              <a:t>Negative dreams would get caught in the web and expire when the first rays of the sun struck them</a:t>
            </a:r>
          </a:p>
          <a:p>
            <a:r>
              <a:rPr lang="en-US" dirty="0" smtClean="0"/>
              <a:t>Dream Catchers relate to the tradition of the hoop which is held in highest esteem, because it symbolizes strength and unity</a:t>
            </a:r>
          </a:p>
          <a:p>
            <a:r>
              <a:rPr lang="en-US" dirty="0" smtClean="0"/>
              <a:t>It is part of the </a:t>
            </a:r>
            <a:r>
              <a:rPr lang="en-US" dirty="0" err="1" smtClean="0"/>
              <a:t>Ojibwe</a:t>
            </a:r>
            <a:r>
              <a:rPr lang="en-US" dirty="0" smtClean="0"/>
              <a:t> and Lakota Culture</a:t>
            </a:r>
          </a:p>
          <a:p>
            <a:r>
              <a:rPr lang="en-US" dirty="0" smtClean="0"/>
              <a:t>Made with a hoop of willow, feathers, arrow heads, beads</a:t>
            </a:r>
          </a:p>
          <a:p>
            <a:r>
              <a:rPr lang="en-US" dirty="0" smtClean="0"/>
              <a:t>I have a few dream catchers and one that I made myself</a:t>
            </a:r>
            <a:endParaRPr lang="en-US" dirty="0"/>
          </a:p>
        </p:txBody>
      </p:sp>
    </p:spTree>
    <p:extLst>
      <p:ext uri="{BB962C8B-B14F-4D97-AF65-F5344CB8AC3E}">
        <p14:creationId xmlns:p14="http://schemas.microsoft.com/office/powerpoint/2010/main" val="184913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Jewelry </a:t>
            </a:r>
            <a:endParaRPr lang="en-US" dirty="0"/>
          </a:p>
        </p:txBody>
      </p:sp>
      <p:pic>
        <p:nvPicPr>
          <p:cNvPr id="4" name="Content Placeholder 3"/>
          <p:cNvPicPr>
            <a:picLocks noGrp="1" noChangeAspect="1"/>
          </p:cNvPicPr>
          <p:nvPr>
            <p:ph idx="1"/>
          </p:nvPr>
        </p:nvPicPr>
        <p:blipFill>
          <a:blip r:embed="rId2"/>
          <a:stretch>
            <a:fillRect/>
          </a:stretch>
        </p:blipFill>
        <p:spPr>
          <a:xfrm>
            <a:off x="728789" y="1885950"/>
            <a:ext cx="4328860" cy="4022725"/>
          </a:xfrm>
          <a:prstGeom prst="rect">
            <a:avLst/>
          </a:prstGeom>
        </p:spPr>
      </p:pic>
      <p:pic>
        <p:nvPicPr>
          <p:cNvPr id="5" name="Picture 4"/>
          <p:cNvPicPr>
            <a:picLocks noChangeAspect="1"/>
          </p:cNvPicPr>
          <p:nvPr/>
        </p:nvPicPr>
        <p:blipFill>
          <a:blip r:embed="rId3"/>
          <a:stretch>
            <a:fillRect/>
          </a:stretch>
        </p:blipFill>
        <p:spPr>
          <a:xfrm>
            <a:off x="5352988" y="261366"/>
            <a:ext cx="3166957" cy="4139184"/>
          </a:xfrm>
          <a:prstGeom prst="rect">
            <a:avLst/>
          </a:prstGeom>
        </p:spPr>
      </p:pic>
      <p:pic>
        <p:nvPicPr>
          <p:cNvPr id="6" name="Picture 5"/>
          <p:cNvPicPr>
            <a:picLocks noChangeAspect="1"/>
          </p:cNvPicPr>
          <p:nvPr/>
        </p:nvPicPr>
        <p:blipFill>
          <a:blip r:embed="rId4"/>
          <a:stretch>
            <a:fillRect/>
          </a:stretch>
        </p:blipFill>
        <p:spPr>
          <a:xfrm>
            <a:off x="8519945" y="2040510"/>
            <a:ext cx="3627716" cy="4271962"/>
          </a:xfrm>
          <a:prstGeom prst="rect">
            <a:avLst/>
          </a:prstGeom>
        </p:spPr>
      </p:pic>
    </p:spTree>
    <p:extLst>
      <p:ext uri="{BB962C8B-B14F-4D97-AF65-F5344CB8AC3E}">
        <p14:creationId xmlns:p14="http://schemas.microsoft.com/office/powerpoint/2010/main" val="1871641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painting</a:t>
            </a:r>
            <a:endParaRPr lang="en-US" dirty="0"/>
          </a:p>
        </p:txBody>
      </p:sp>
      <p:sp>
        <p:nvSpPr>
          <p:cNvPr id="3" name="Content Placeholder 2"/>
          <p:cNvSpPr>
            <a:spLocks noGrp="1"/>
          </p:cNvSpPr>
          <p:nvPr>
            <p:ph idx="1"/>
          </p:nvPr>
        </p:nvSpPr>
        <p:spPr/>
        <p:txBody>
          <a:bodyPr/>
          <a:lstStyle/>
          <a:p>
            <a:r>
              <a:rPr lang="en-US" dirty="0" smtClean="0"/>
              <a:t>Native American men did this practice</a:t>
            </a:r>
          </a:p>
          <a:p>
            <a:r>
              <a:rPr lang="en-US" dirty="0" smtClean="0"/>
              <a:t>A part of the complex warrior culture, especially the tribes that lived on the Great Plains</a:t>
            </a:r>
          </a:p>
          <a:p>
            <a:r>
              <a:rPr lang="en-US" dirty="0" smtClean="0"/>
              <a:t>Experienced warriors were shown to have the highest esteem, and their achievements of warriors were reflected (most of the time) in symbolic images of war paint</a:t>
            </a:r>
          </a:p>
          <a:p>
            <a:r>
              <a:rPr lang="en-US" dirty="0" smtClean="0"/>
              <a:t>Clothes, tepees, and all of their belongings were decorated with symbolism of their achievements and acts of heroism or his various spirit guides</a:t>
            </a:r>
          </a:p>
          <a:p>
            <a:r>
              <a:rPr lang="en-US" dirty="0" smtClean="0"/>
              <a:t>Every mark on the face and body of a Native American had a meaning</a:t>
            </a:r>
          </a:p>
          <a:p>
            <a:r>
              <a:rPr lang="en-US" dirty="0" smtClean="0"/>
              <a:t>War painting was particularly used in the </a:t>
            </a:r>
            <a:r>
              <a:rPr lang="en-US" dirty="0" err="1" smtClean="0"/>
              <a:t>Akicita</a:t>
            </a:r>
            <a:r>
              <a:rPr lang="en-US" dirty="0" smtClean="0"/>
              <a:t> of the Lakota Sioux tribe</a:t>
            </a:r>
            <a:endParaRPr lang="en-US" dirty="0"/>
          </a:p>
        </p:txBody>
      </p:sp>
    </p:spTree>
    <p:extLst>
      <p:ext uri="{BB962C8B-B14F-4D97-AF65-F5344CB8AC3E}">
        <p14:creationId xmlns:p14="http://schemas.microsoft.com/office/powerpoint/2010/main" val="841303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War Paint</a:t>
            </a:r>
            <a:endParaRPr lang="en-US" dirty="0"/>
          </a:p>
        </p:txBody>
      </p:sp>
      <p:sp>
        <p:nvSpPr>
          <p:cNvPr id="3" name="Content Placeholder 2"/>
          <p:cNvSpPr>
            <a:spLocks noGrp="1"/>
          </p:cNvSpPr>
          <p:nvPr>
            <p:ph idx="1"/>
          </p:nvPr>
        </p:nvSpPr>
        <p:spPr/>
        <p:txBody>
          <a:bodyPr/>
          <a:lstStyle/>
          <a:p>
            <a:r>
              <a:rPr lang="en-US" dirty="0" smtClean="0"/>
              <a:t>Each war paint and insignia of an </a:t>
            </a:r>
            <a:r>
              <a:rPr lang="en-US" dirty="0" err="1" smtClean="0"/>
              <a:t>Akicita</a:t>
            </a:r>
            <a:r>
              <a:rPr lang="en-US" dirty="0" smtClean="0"/>
              <a:t> had specific meanings of their roles and responsibilities</a:t>
            </a:r>
          </a:p>
          <a:p>
            <a:r>
              <a:rPr lang="en-US" dirty="0" smtClean="0"/>
              <a:t>1. Marshall of a war party would have war paint depicting two black stripes on the right check.</a:t>
            </a:r>
          </a:p>
          <a:p>
            <a:r>
              <a:rPr lang="en-US" dirty="0" smtClean="0"/>
              <a:t>2. Marshall of an Indian camp had a black stripe painted on the right check from the corner of the eye to the jaw line</a:t>
            </a:r>
          </a:p>
          <a:p>
            <a:r>
              <a:rPr lang="en-US" dirty="0" smtClean="0"/>
              <a:t>3. Ceremonial marshal who organizes Pow-Wows and large council meetings had a red parallel stripe.</a:t>
            </a:r>
          </a:p>
          <a:p>
            <a:r>
              <a:rPr lang="en-US" dirty="0" smtClean="0"/>
              <a:t>4. Hand symbol indicates that the warrior has been successful in hand-to-hand combat</a:t>
            </a:r>
            <a:endParaRPr lang="en-US" dirty="0"/>
          </a:p>
        </p:txBody>
      </p:sp>
    </p:spTree>
    <p:extLst>
      <p:ext uri="{BB962C8B-B14F-4D97-AF65-F5344CB8AC3E}">
        <p14:creationId xmlns:p14="http://schemas.microsoft.com/office/powerpoint/2010/main" val="1887177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Musical Instruments</a:t>
            </a:r>
            <a:endParaRPr lang="en-US" dirty="0"/>
          </a:p>
        </p:txBody>
      </p:sp>
      <p:sp>
        <p:nvSpPr>
          <p:cNvPr id="3" name="Content Placeholder 2"/>
          <p:cNvSpPr>
            <a:spLocks noGrp="1"/>
          </p:cNvSpPr>
          <p:nvPr>
            <p:ph idx="1"/>
          </p:nvPr>
        </p:nvSpPr>
        <p:spPr/>
        <p:txBody>
          <a:bodyPr/>
          <a:lstStyle/>
          <a:p>
            <a:r>
              <a:rPr lang="en-US" dirty="0" smtClean="0"/>
              <a:t>Gender plays an important role in Native American music</a:t>
            </a:r>
          </a:p>
          <a:p>
            <a:r>
              <a:rPr lang="en-US" dirty="0" smtClean="0"/>
              <a:t>Ceremonial Drums are used during large tribal gatherings or celebrations and can be played by one individual or more</a:t>
            </a:r>
          </a:p>
          <a:p>
            <a:r>
              <a:rPr lang="en-US" dirty="0" smtClean="0"/>
              <a:t>Jawbone Rattle is made out of the jawbone of a large dead animal (deer, elk, moose, buffalo) and after marble is dried pebbles are placed into the empty cavity and the hole is sealed </a:t>
            </a:r>
          </a:p>
          <a:p>
            <a:r>
              <a:rPr lang="en-US" dirty="0" smtClean="0"/>
              <a:t>Medicine rattles are used by shaman to drive evil spirits from a person that was ill, the person would recover once the evil spirit is departed</a:t>
            </a:r>
          </a:p>
          <a:p>
            <a:r>
              <a:rPr lang="en-US" dirty="0" smtClean="0"/>
              <a:t>Apache Spirit flute was used to communicate with the spirits of nature and the dead. It was thought to bring peace to the spirits of the dead</a:t>
            </a:r>
          </a:p>
          <a:p>
            <a:endParaRPr lang="en-US" dirty="0"/>
          </a:p>
        </p:txBody>
      </p:sp>
    </p:spTree>
    <p:extLst>
      <p:ext uri="{BB962C8B-B14F-4D97-AF65-F5344CB8AC3E}">
        <p14:creationId xmlns:p14="http://schemas.microsoft.com/office/powerpoint/2010/main" val="2832541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Dances</a:t>
            </a:r>
            <a:endParaRPr lang="en-US" dirty="0"/>
          </a:p>
        </p:txBody>
      </p:sp>
      <p:sp>
        <p:nvSpPr>
          <p:cNvPr id="3" name="Content Placeholder 2"/>
          <p:cNvSpPr>
            <a:spLocks noGrp="1"/>
          </p:cNvSpPr>
          <p:nvPr>
            <p:ph idx="1"/>
          </p:nvPr>
        </p:nvSpPr>
        <p:spPr/>
        <p:txBody>
          <a:bodyPr/>
          <a:lstStyle/>
          <a:p>
            <a:r>
              <a:rPr lang="en-US" dirty="0" smtClean="0"/>
              <a:t>Ghost Dance (</a:t>
            </a:r>
            <a:r>
              <a:rPr lang="en-US" dirty="0" err="1" smtClean="0"/>
              <a:t>Natdia</a:t>
            </a:r>
            <a:r>
              <a:rPr lang="en-US" dirty="0" smtClean="0"/>
              <a:t>) is a spiritual movement that came about in the late 1880s when conditions were bad on Indian reservations and Native Americans needed to give them hope.</a:t>
            </a:r>
          </a:p>
          <a:p>
            <a:r>
              <a:rPr lang="en-US" dirty="0" smtClean="0"/>
              <a:t>Grass Dance:  the job is to flatten the grass in the arena before other important celebrations. It comes from the old habitat of tying braids of sweet grass to the dancer’s belts. It is traditionally a </a:t>
            </a:r>
            <a:r>
              <a:rPr lang="en-US" dirty="0" err="1" smtClean="0"/>
              <a:t>mens</a:t>
            </a:r>
            <a:r>
              <a:rPr lang="en-US" dirty="0" smtClean="0"/>
              <a:t>’ dance only. It is thought to have begun with the northern Plains Indians including the Omaha-Ponca and the Dakota Sioux.</a:t>
            </a:r>
          </a:p>
          <a:p>
            <a:r>
              <a:rPr lang="en-US" dirty="0" smtClean="0"/>
              <a:t>Hoop dance: it is a storytelling dance which incorporates from 1-40 hoops to create both static and dynamic shapes. It is believed to have been a part of a healing ceremony designed to restore balance and harmony in the world. The hoop represents the never-ending circle of life.</a:t>
            </a:r>
            <a:endParaRPr lang="en-US" dirty="0"/>
          </a:p>
        </p:txBody>
      </p:sp>
    </p:spTree>
    <p:extLst>
      <p:ext uri="{BB962C8B-B14F-4D97-AF65-F5344CB8AC3E}">
        <p14:creationId xmlns:p14="http://schemas.microsoft.com/office/powerpoint/2010/main" val="99184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Racism</a:t>
            </a:r>
            <a:endParaRPr lang="en-US" dirty="0"/>
          </a:p>
        </p:txBody>
      </p:sp>
      <p:sp>
        <p:nvSpPr>
          <p:cNvPr id="3" name="Content Placeholder 2"/>
          <p:cNvSpPr>
            <a:spLocks noGrp="1"/>
          </p:cNvSpPr>
          <p:nvPr>
            <p:ph idx="1"/>
          </p:nvPr>
        </p:nvSpPr>
        <p:spPr/>
        <p:txBody>
          <a:bodyPr>
            <a:normAutofit lnSpcReduction="10000"/>
          </a:bodyPr>
          <a:lstStyle/>
          <a:p>
            <a:r>
              <a:rPr lang="en-US" dirty="0" smtClean="0"/>
              <a:t>Native American land has suffered from dumping of nuclear weapons testing, uranium mining </a:t>
            </a:r>
          </a:p>
          <a:p>
            <a:r>
              <a:rPr lang="en-US" dirty="0" smtClean="0"/>
              <a:t>Uranium mining caused a huge incident in Wounded Knee in the 1970s. A movie was made based on this story called </a:t>
            </a:r>
            <a:r>
              <a:rPr lang="en-US" dirty="0" err="1" smtClean="0"/>
              <a:t>Thunderheart</a:t>
            </a:r>
            <a:r>
              <a:rPr lang="en-US" dirty="0" smtClean="0"/>
              <a:t> starting Val Kilmer (Val Kilmer is actually a Native American Activist)</a:t>
            </a:r>
          </a:p>
          <a:p>
            <a:r>
              <a:rPr lang="en-US" dirty="0" smtClean="0"/>
              <a:t>Native Americans also suffer from radioactive waste dumping during the Nuclear Age in the 1950s</a:t>
            </a:r>
          </a:p>
          <a:p>
            <a:r>
              <a:rPr lang="en-US" dirty="0" err="1" smtClean="0"/>
              <a:t>Inuits</a:t>
            </a:r>
            <a:r>
              <a:rPr lang="en-US" dirty="0" smtClean="0"/>
              <a:t> territories are used for oil and gas drilling</a:t>
            </a:r>
          </a:p>
          <a:p>
            <a:r>
              <a:rPr lang="en-US" dirty="0" smtClean="0"/>
              <a:t>Treaties (were and still are </a:t>
            </a:r>
            <a:r>
              <a:rPr lang="en-US" dirty="0" err="1" smtClean="0"/>
              <a:t>consently</a:t>
            </a:r>
            <a:r>
              <a:rPr lang="en-US" dirty="0" smtClean="0"/>
              <a:t> being violated by the USA)</a:t>
            </a:r>
          </a:p>
          <a:p>
            <a:r>
              <a:rPr lang="en-US" dirty="0" smtClean="0"/>
              <a:t>John Day River Dam impacted salmon spawning and rearing habitat, hunting salmon is a HUGE part of Native American culture</a:t>
            </a:r>
            <a:endParaRPr lang="en-US" dirty="0"/>
          </a:p>
        </p:txBody>
      </p:sp>
    </p:spTree>
    <p:extLst>
      <p:ext uri="{BB962C8B-B14F-4D97-AF65-F5344CB8AC3E}">
        <p14:creationId xmlns:p14="http://schemas.microsoft.com/office/powerpoint/2010/main" val="3577904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9720073" cy="1148334"/>
          </a:xfrm>
        </p:spPr>
        <p:txBody>
          <a:bodyPr/>
          <a:lstStyle/>
          <a:p>
            <a:r>
              <a:rPr lang="en-US" dirty="0" smtClean="0"/>
              <a:t>Native Americans in History</a:t>
            </a:r>
            <a:endParaRPr lang="en-US" dirty="0"/>
          </a:p>
        </p:txBody>
      </p:sp>
      <p:sp>
        <p:nvSpPr>
          <p:cNvPr id="3" name="Content Placeholder 2"/>
          <p:cNvSpPr>
            <a:spLocks noGrp="1"/>
          </p:cNvSpPr>
          <p:nvPr>
            <p:ph idx="1"/>
          </p:nvPr>
        </p:nvSpPr>
        <p:spPr>
          <a:xfrm>
            <a:off x="1024128" y="1733550"/>
            <a:ext cx="9720073" cy="4575810"/>
          </a:xfrm>
        </p:spPr>
        <p:txBody>
          <a:bodyPr>
            <a:normAutofit fontScale="92500" lnSpcReduction="10000"/>
          </a:bodyPr>
          <a:lstStyle/>
          <a:p>
            <a:r>
              <a:rPr lang="en-US" dirty="0" smtClean="0"/>
              <a:t>Pocahontas’s notable association with the colonial settlement at Jamestown, Virginia</a:t>
            </a:r>
          </a:p>
          <a:p>
            <a:r>
              <a:rPr lang="en-US" dirty="0" smtClean="0"/>
              <a:t>Founding of Thanksgiving (</a:t>
            </a:r>
            <a:r>
              <a:rPr lang="en-US" dirty="0" err="1" smtClean="0"/>
              <a:t>Piligrims</a:t>
            </a:r>
            <a:r>
              <a:rPr lang="en-US" dirty="0"/>
              <a:t>,</a:t>
            </a:r>
            <a:r>
              <a:rPr lang="en-US" dirty="0" smtClean="0"/>
              <a:t> Squanto (a </a:t>
            </a:r>
            <a:r>
              <a:rPr lang="en-US" dirty="0" err="1" smtClean="0"/>
              <a:t>Patuxet</a:t>
            </a:r>
            <a:r>
              <a:rPr lang="en-US" dirty="0" smtClean="0"/>
              <a:t> Native American) and Wampanoag tribe</a:t>
            </a:r>
          </a:p>
          <a:p>
            <a:r>
              <a:rPr lang="en-US" dirty="0" smtClean="0"/>
              <a:t>Many Native American tribes were involved in both the French-Indian War and The American Revolutionary War. </a:t>
            </a:r>
            <a:endParaRPr lang="en-US" dirty="0"/>
          </a:p>
          <a:p>
            <a:r>
              <a:rPr lang="en-US" dirty="0" smtClean="0"/>
              <a:t>Lewis and Clark’s Expedition was </a:t>
            </a:r>
            <a:r>
              <a:rPr lang="en-US" dirty="0"/>
              <a:t>completed with the help of </a:t>
            </a:r>
            <a:r>
              <a:rPr lang="en-US" dirty="0" smtClean="0"/>
              <a:t>Sacagawea</a:t>
            </a:r>
          </a:p>
          <a:p>
            <a:r>
              <a:rPr lang="en-US" dirty="0" smtClean="0"/>
              <a:t>President Andrew Jackson was responsible for the Trail of Tears that implemented the Indian Removal Act of 1830 which mandated the removal of most American Indian Tribes east of the Mississippi River to lands in the west (e.g. Oklahoma) killed hundreds of Cherokee </a:t>
            </a:r>
          </a:p>
          <a:p>
            <a:r>
              <a:rPr lang="en-US" dirty="0" smtClean="0"/>
              <a:t>Forceful Assimilation into American society</a:t>
            </a:r>
          </a:p>
          <a:p>
            <a:r>
              <a:rPr lang="en-US" dirty="0" smtClean="0"/>
              <a:t>Wounded Knee Massacre in December 29, 1890</a:t>
            </a:r>
          </a:p>
          <a:p>
            <a:r>
              <a:rPr lang="en-US" dirty="0" smtClean="0"/>
              <a:t>Wounded Knee Incident from February 27 to May 8 1973</a:t>
            </a:r>
            <a:endParaRPr lang="en-US" dirty="0"/>
          </a:p>
        </p:txBody>
      </p:sp>
    </p:spTree>
    <p:extLst>
      <p:ext uri="{BB962C8B-B14F-4D97-AF65-F5344CB8AC3E}">
        <p14:creationId xmlns:p14="http://schemas.microsoft.com/office/powerpoint/2010/main" val="129234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teaching you about Native Americans?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Most of you have learned about Native Americans already</a:t>
            </a:r>
          </a:p>
          <a:p>
            <a:pPr marL="457200" indent="-457200">
              <a:buFont typeface="+mj-lt"/>
              <a:buAutoNum type="arabicPeriod"/>
            </a:pPr>
            <a:r>
              <a:rPr lang="en-US" dirty="0" smtClean="0"/>
              <a:t>E.g. Thanksgiving, Pocahontas</a:t>
            </a:r>
          </a:p>
          <a:p>
            <a:pPr marL="457200" indent="-457200">
              <a:buFont typeface="+mj-lt"/>
              <a:buAutoNum type="arabicPeriod"/>
            </a:pPr>
            <a:r>
              <a:rPr lang="en-US" dirty="0" smtClean="0"/>
              <a:t>My maternal grandmother was part Native American (Tribe name: Abenaki)</a:t>
            </a:r>
          </a:p>
          <a:p>
            <a:pPr marL="457200" indent="-457200">
              <a:buFont typeface="+mj-lt"/>
              <a:buAutoNum type="arabicPeriod"/>
            </a:pPr>
            <a:r>
              <a:rPr lang="en-US" dirty="0" smtClean="0"/>
              <a:t>Native Americans are an important part of our history</a:t>
            </a:r>
          </a:p>
          <a:p>
            <a:pPr marL="457200" indent="-457200">
              <a:buFont typeface="+mj-lt"/>
              <a:buAutoNum type="arabicPeriod"/>
            </a:pPr>
            <a:r>
              <a:rPr lang="en-US" dirty="0" smtClean="0"/>
              <a:t>Native Americans are suffering from Environmental Racism</a:t>
            </a:r>
          </a:p>
          <a:p>
            <a:pPr marL="457200" indent="-457200">
              <a:buFont typeface="+mj-lt"/>
              <a:buAutoNum type="arabicPeriod"/>
            </a:pPr>
            <a:r>
              <a:rPr lang="en-US" dirty="0" smtClean="0"/>
              <a:t>Native Americans should be recognized</a:t>
            </a:r>
          </a:p>
          <a:p>
            <a:pPr marL="457200" indent="-457200">
              <a:buFont typeface="+mj-lt"/>
              <a:buAutoNum type="arabicPeriod"/>
            </a:pPr>
            <a:r>
              <a:rPr lang="en-US" dirty="0" smtClean="0"/>
              <a:t>Native Americans do live among us</a:t>
            </a:r>
          </a:p>
          <a:p>
            <a:pPr marL="457200" indent="-457200">
              <a:buFont typeface="+mj-lt"/>
              <a:buAutoNum type="arabicPeriod"/>
            </a:pPr>
            <a:r>
              <a:rPr lang="en-US" dirty="0" smtClean="0"/>
              <a:t>There are many USA citizens that are descended from Native American </a:t>
            </a:r>
            <a:r>
              <a:rPr lang="en-US" dirty="0" err="1" smtClean="0"/>
              <a:t>hertiage</a:t>
            </a:r>
            <a:endParaRPr lang="en-US" dirty="0"/>
          </a:p>
        </p:txBody>
      </p:sp>
    </p:spTree>
    <p:extLst>
      <p:ext uri="{BB962C8B-B14F-4D97-AF65-F5344CB8AC3E}">
        <p14:creationId xmlns:p14="http://schemas.microsoft.com/office/powerpoint/2010/main" val="826006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Celebrate Thanksgiving but not COLUMBUS DAY!</a:t>
            </a:r>
            <a:endParaRPr lang="en-US" dirty="0"/>
          </a:p>
        </p:txBody>
      </p:sp>
      <p:sp>
        <p:nvSpPr>
          <p:cNvPr id="3" name="Content Placeholder 2"/>
          <p:cNvSpPr>
            <a:spLocks noGrp="1"/>
          </p:cNvSpPr>
          <p:nvPr>
            <p:ph idx="1"/>
          </p:nvPr>
        </p:nvSpPr>
        <p:spPr/>
        <p:txBody>
          <a:bodyPr/>
          <a:lstStyle/>
          <a:p>
            <a:r>
              <a:rPr lang="en-US" dirty="0" smtClean="0"/>
              <a:t>Reasons why</a:t>
            </a:r>
          </a:p>
          <a:p>
            <a:pPr marL="457200" indent="-457200">
              <a:buFont typeface="+mj-lt"/>
              <a:buAutoNum type="arabicPeriod"/>
            </a:pPr>
            <a:r>
              <a:rPr lang="en-US" dirty="0" smtClean="0"/>
              <a:t>Columbus was responsible for the deaths of many Native Americans</a:t>
            </a:r>
          </a:p>
          <a:p>
            <a:pPr marL="457200" indent="-457200">
              <a:buFont typeface="+mj-lt"/>
              <a:buAutoNum type="arabicPeriod"/>
            </a:pPr>
            <a:r>
              <a:rPr lang="en-US" dirty="0" smtClean="0"/>
              <a:t>The </a:t>
            </a:r>
            <a:r>
              <a:rPr lang="en-US" dirty="0" err="1" smtClean="0"/>
              <a:t>Lucayan</a:t>
            </a:r>
            <a:r>
              <a:rPr lang="en-US" dirty="0" smtClean="0"/>
              <a:t> Natives worked for hours to rescue Columbus’s Santa Maria ship</a:t>
            </a:r>
          </a:p>
          <a:p>
            <a:pPr marL="457200" indent="-457200">
              <a:buFont typeface="+mj-lt"/>
              <a:buAutoNum type="arabicPeriod"/>
            </a:pPr>
            <a:r>
              <a:rPr lang="en-US" dirty="0" smtClean="0"/>
              <a:t>Columbus took 25 </a:t>
            </a:r>
            <a:r>
              <a:rPr lang="en-US" dirty="0" err="1" smtClean="0"/>
              <a:t>Lucayan</a:t>
            </a:r>
            <a:r>
              <a:rPr lang="en-US" dirty="0" smtClean="0"/>
              <a:t> Natives back to Spain, only seven survived the Voyage</a:t>
            </a:r>
          </a:p>
          <a:p>
            <a:pPr marL="457200" indent="-457200">
              <a:buFont typeface="+mj-lt"/>
              <a:buAutoNum type="arabicPeriod"/>
            </a:pPr>
            <a:r>
              <a:rPr lang="en-US" dirty="0" smtClean="0"/>
              <a:t>The Natives showed Columbus </a:t>
            </a:r>
            <a:r>
              <a:rPr lang="en-US" dirty="0" err="1" smtClean="0"/>
              <a:t>kindess</a:t>
            </a:r>
            <a:r>
              <a:rPr lang="en-US" dirty="0" smtClean="0"/>
              <a:t>, but all he saw was weakness and wrote in his 1492 journal entry “I could conquer the whole of them with fifty men and govern them as I pleased”</a:t>
            </a:r>
          </a:p>
          <a:p>
            <a:pPr marL="457200" indent="-457200">
              <a:buFont typeface="+mj-lt"/>
              <a:buAutoNum type="arabicPeriod"/>
            </a:pPr>
            <a:r>
              <a:rPr lang="en-US" dirty="0" smtClean="0"/>
              <a:t>Columbus told Queen of Spain about the “New World” he discovered, she gave him 17 ships, 1,500 men, and an arsenal of swords, crossbows, and cannons</a:t>
            </a:r>
            <a:endParaRPr lang="en-US" dirty="0"/>
          </a:p>
        </p:txBody>
      </p:sp>
    </p:spTree>
    <p:extLst>
      <p:ext uri="{BB962C8B-B14F-4D97-AF65-F5344CB8AC3E}">
        <p14:creationId xmlns:p14="http://schemas.microsoft.com/office/powerpoint/2010/main" val="3444745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Celebrating Thanksgiving but not Columbus Day </a:t>
            </a:r>
            <a:endParaRPr lang="en-US" dirty="0"/>
          </a:p>
        </p:txBody>
      </p:sp>
      <p:sp>
        <p:nvSpPr>
          <p:cNvPr id="3" name="Content Placeholder 2"/>
          <p:cNvSpPr>
            <a:spLocks noGrp="1"/>
          </p:cNvSpPr>
          <p:nvPr>
            <p:ph idx="1"/>
          </p:nvPr>
        </p:nvSpPr>
        <p:spPr/>
        <p:txBody>
          <a:bodyPr/>
          <a:lstStyle/>
          <a:p>
            <a:r>
              <a:rPr lang="en-US" dirty="0" smtClean="0"/>
              <a:t>6. Columbus returned to the New World with weapons </a:t>
            </a:r>
          </a:p>
          <a:p>
            <a:r>
              <a:rPr lang="en-US" dirty="0" smtClean="0"/>
              <a:t>7. Columbus demanded the </a:t>
            </a:r>
            <a:r>
              <a:rPr lang="en-US" dirty="0" err="1" smtClean="0"/>
              <a:t>Lucayan</a:t>
            </a:r>
            <a:r>
              <a:rPr lang="en-US" dirty="0" smtClean="0"/>
              <a:t> people to give his men food and gold, and allow them to forcefully harm their women</a:t>
            </a:r>
          </a:p>
          <a:p>
            <a:r>
              <a:rPr lang="en-US" dirty="0" smtClean="0"/>
              <a:t>8. When the </a:t>
            </a:r>
            <a:r>
              <a:rPr lang="en-US" dirty="0" err="1" smtClean="0"/>
              <a:t>Lucayans</a:t>
            </a:r>
            <a:r>
              <a:rPr lang="en-US" dirty="0" smtClean="0"/>
              <a:t> refused, Columbus had their ears and noses cut off</a:t>
            </a:r>
          </a:p>
          <a:p>
            <a:r>
              <a:rPr lang="en-US" dirty="0" smtClean="0"/>
              <a:t>9. A war began, and many of </a:t>
            </a:r>
            <a:r>
              <a:rPr lang="en-US" dirty="0" err="1" smtClean="0"/>
              <a:t>Lucayan</a:t>
            </a:r>
            <a:r>
              <a:rPr lang="en-US" dirty="0" smtClean="0"/>
              <a:t> Natives were killed</a:t>
            </a:r>
          </a:p>
          <a:p>
            <a:r>
              <a:rPr lang="en-US" dirty="0" smtClean="0"/>
              <a:t>10. This is why we should not celebrate Columbus Day</a:t>
            </a:r>
          </a:p>
          <a:p>
            <a:r>
              <a:rPr lang="en-US" dirty="0" smtClean="0"/>
              <a:t>11. Thanksgiving is a day that brings together the Native Americans and </a:t>
            </a:r>
            <a:r>
              <a:rPr lang="en-US" dirty="0" err="1" smtClean="0"/>
              <a:t>Piligrims</a:t>
            </a:r>
            <a:r>
              <a:rPr lang="en-US" dirty="0" smtClean="0"/>
              <a:t> who were trying to get along in peace</a:t>
            </a:r>
          </a:p>
          <a:p>
            <a:r>
              <a:rPr lang="en-US" dirty="0" smtClean="0"/>
              <a:t>12. To have a wonderful meal and to be grateful for what you have</a:t>
            </a:r>
            <a:endParaRPr lang="en-US" dirty="0"/>
          </a:p>
        </p:txBody>
      </p:sp>
    </p:spTree>
    <p:extLst>
      <p:ext uri="{BB962C8B-B14F-4D97-AF65-F5344CB8AC3E}">
        <p14:creationId xmlns:p14="http://schemas.microsoft.com/office/powerpoint/2010/main" val="228995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Assimilation of Native Americans</a:t>
            </a:r>
            <a:endParaRPr lang="en-US" dirty="0"/>
          </a:p>
        </p:txBody>
      </p:sp>
      <p:sp>
        <p:nvSpPr>
          <p:cNvPr id="3" name="Content Placeholder 2"/>
          <p:cNvSpPr>
            <a:spLocks noGrp="1"/>
          </p:cNvSpPr>
          <p:nvPr>
            <p:ph idx="1"/>
          </p:nvPr>
        </p:nvSpPr>
        <p:spPr/>
        <p:txBody>
          <a:bodyPr/>
          <a:lstStyle/>
          <a:p>
            <a:r>
              <a:rPr lang="en-US" dirty="0" smtClean="0"/>
              <a:t>Lasted from 1887 to 1943</a:t>
            </a:r>
          </a:p>
          <a:p>
            <a:r>
              <a:rPr lang="en-US" dirty="0" smtClean="0"/>
              <a:t>Reformed Indian administration and assimilate Indians as citizens</a:t>
            </a:r>
          </a:p>
          <a:p>
            <a:r>
              <a:rPr lang="en-US" dirty="0" smtClean="0"/>
              <a:t>People who lived in close association with the natives called themselves “Friends of the Indians”</a:t>
            </a:r>
          </a:p>
          <a:p>
            <a:r>
              <a:rPr lang="en-US" dirty="0" smtClean="0"/>
              <a:t>The call for change was taken up by Eastern reformers</a:t>
            </a:r>
          </a:p>
          <a:p>
            <a:r>
              <a:rPr lang="en-US" dirty="0" smtClean="0"/>
              <a:t>Reformers were Protestants and Catholics from well organized denominations who considered assimilation necessary to the Christianizing of the Indians</a:t>
            </a:r>
          </a:p>
          <a:p>
            <a:r>
              <a:rPr lang="en-US" dirty="0" smtClean="0"/>
              <a:t>In 1865, the USA government made contracts with various missionary societies to operate Indian schools for teaching citizenships, English, </a:t>
            </a:r>
            <a:r>
              <a:rPr lang="en-US" dirty="0" err="1" smtClean="0"/>
              <a:t>aricultural</a:t>
            </a:r>
            <a:r>
              <a:rPr lang="en-US" dirty="0" smtClean="0"/>
              <a:t> methods and mechanical arts</a:t>
            </a:r>
            <a:endParaRPr lang="en-US" dirty="0"/>
          </a:p>
        </p:txBody>
      </p:sp>
    </p:spTree>
    <p:extLst>
      <p:ext uri="{BB962C8B-B14F-4D97-AF65-F5344CB8AC3E}">
        <p14:creationId xmlns:p14="http://schemas.microsoft.com/office/powerpoint/2010/main" val="918188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Americans In media</a:t>
            </a:r>
            <a:endParaRPr lang="en-US" dirty="0"/>
          </a:p>
        </p:txBody>
      </p:sp>
      <p:sp>
        <p:nvSpPr>
          <p:cNvPr id="3" name="Content Placeholder 2"/>
          <p:cNvSpPr>
            <a:spLocks noGrp="1"/>
          </p:cNvSpPr>
          <p:nvPr>
            <p:ph idx="1"/>
          </p:nvPr>
        </p:nvSpPr>
        <p:spPr>
          <a:xfrm>
            <a:off x="1024128" y="1752600"/>
            <a:ext cx="9720073" cy="4556760"/>
          </a:xfrm>
        </p:spPr>
        <p:txBody>
          <a:bodyPr>
            <a:normAutofit fontScale="85000" lnSpcReduction="20000"/>
          </a:bodyPr>
          <a:lstStyle/>
          <a:p>
            <a:r>
              <a:rPr lang="en-US" dirty="0" smtClean="0"/>
              <a:t>Disney’s Peter Pan </a:t>
            </a:r>
            <a:r>
              <a:rPr lang="en-US" dirty="0"/>
              <a:t>and </a:t>
            </a:r>
            <a:r>
              <a:rPr lang="en-US" dirty="0" smtClean="0"/>
              <a:t>Pocahontas (Sequel: Pocahontas 2: Journey to a New World), Brother Bear and Brother Bear 2</a:t>
            </a:r>
            <a:endParaRPr lang="en-US" dirty="0"/>
          </a:p>
          <a:p>
            <a:r>
              <a:rPr lang="en-US" dirty="0" smtClean="0"/>
              <a:t>Liberty’s Kids (Computer </a:t>
            </a:r>
            <a:r>
              <a:rPr lang="en-US" dirty="0" err="1" smtClean="0"/>
              <a:t>CD-rom</a:t>
            </a:r>
            <a:r>
              <a:rPr lang="en-US" dirty="0" smtClean="0"/>
              <a:t> game)</a:t>
            </a:r>
          </a:p>
          <a:p>
            <a:r>
              <a:rPr lang="en-US" dirty="0" smtClean="0"/>
              <a:t>The Lone Ranger (TV show and Movie)</a:t>
            </a:r>
          </a:p>
          <a:p>
            <a:r>
              <a:rPr lang="en-US" dirty="0" smtClean="0"/>
              <a:t>The Baker Twins were actresses on the show </a:t>
            </a:r>
            <a:r>
              <a:rPr lang="en-US" dirty="0" err="1" smtClean="0"/>
              <a:t>Smallville</a:t>
            </a:r>
            <a:endParaRPr lang="en-US" dirty="0" smtClean="0"/>
          </a:p>
          <a:p>
            <a:r>
              <a:rPr lang="en-US" dirty="0"/>
              <a:t>Caddie Woodlawn </a:t>
            </a:r>
            <a:r>
              <a:rPr lang="en-US" dirty="0" smtClean="0"/>
              <a:t>(Book and Movie)</a:t>
            </a:r>
          </a:p>
          <a:p>
            <a:r>
              <a:rPr lang="en-US" dirty="0"/>
              <a:t>Coyote </a:t>
            </a:r>
            <a:r>
              <a:rPr lang="en-US" dirty="0" smtClean="0"/>
              <a:t>Summer</a:t>
            </a:r>
          </a:p>
          <a:p>
            <a:r>
              <a:rPr lang="en-US" dirty="0" smtClean="0"/>
              <a:t>Spirit </a:t>
            </a:r>
            <a:r>
              <a:rPr lang="en-US" dirty="0"/>
              <a:t>Rider </a:t>
            </a:r>
            <a:endParaRPr lang="en-US" dirty="0" smtClean="0"/>
          </a:p>
          <a:p>
            <a:r>
              <a:rPr lang="en-US" dirty="0" smtClean="0"/>
              <a:t>Wind Runner (Margot Kidder)</a:t>
            </a:r>
          </a:p>
          <a:p>
            <a:r>
              <a:rPr lang="en-US" dirty="0" smtClean="0"/>
              <a:t>American Girl (Kaya)</a:t>
            </a:r>
          </a:p>
          <a:p>
            <a:r>
              <a:rPr lang="en-US" dirty="0" smtClean="0"/>
              <a:t>Nancy Drew (The Secret of Shadow Ranch (1965 revision and Computer Game) Character is named Mary Yazzie</a:t>
            </a:r>
          </a:p>
          <a:p>
            <a:r>
              <a:rPr lang="en-US" dirty="0" smtClean="0"/>
              <a:t>Twilight (Jacob Black and his Native American Reservation (still a bad movie series))</a:t>
            </a:r>
          </a:p>
        </p:txBody>
      </p:sp>
    </p:spTree>
    <p:extLst>
      <p:ext uri="{BB962C8B-B14F-4D97-AF65-F5344CB8AC3E}">
        <p14:creationId xmlns:p14="http://schemas.microsoft.com/office/powerpoint/2010/main" val="642127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www.youtube.com/watch?v=Z79eFWt-pbg</a:t>
            </a:r>
            <a:endParaRPr lang="en-US" dirty="0" smtClean="0"/>
          </a:p>
          <a:p>
            <a:r>
              <a:rPr lang="en-US" dirty="0">
                <a:hlinkClick r:id="rId3"/>
              </a:rPr>
              <a:t>https://www.youtube.com/watch?v=_</a:t>
            </a:r>
            <a:r>
              <a:rPr lang="en-US" dirty="0" smtClean="0">
                <a:hlinkClick r:id="rId3"/>
              </a:rPr>
              <a:t>dqHMbl9j3E</a:t>
            </a:r>
            <a:endParaRPr lang="en-US" dirty="0" smtClean="0"/>
          </a:p>
          <a:p>
            <a:r>
              <a:rPr lang="en-US" dirty="0">
                <a:hlinkClick r:id="rId4"/>
              </a:rPr>
              <a:t>https://</a:t>
            </a:r>
            <a:r>
              <a:rPr lang="en-US" dirty="0" smtClean="0">
                <a:hlinkClick r:id="rId4"/>
              </a:rPr>
              <a:t>www.youtube.com/watch?v=mR-tbOxlhvE</a:t>
            </a:r>
            <a:endParaRPr lang="en-US" dirty="0" smtClean="0"/>
          </a:p>
          <a:p>
            <a:r>
              <a:rPr lang="en-US" dirty="0">
                <a:hlinkClick r:id="rId5"/>
              </a:rPr>
              <a:t>https://</a:t>
            </a:r>
            <a:r>
              <a:rPr lang="en-US" dirty="0" smtClean="0">
                <a:hlinkClick r:id="rId5"/>
              </a:rPr>
              <a:t>www.youtube.com/watch?v=ytsHHxGySpg</a:t>
            </a:r>
            <a:endParaRPr lang="en-US" dirty="0" smtClean="0"/>
          </a:p>
          <a:p>
            <a:r>
              <a:rPr lang="en-US" dirty="0">
                <a:hlinkClick r:id="rId6"/>
              </a:rPr>
              <a:t>https://</a:t>
            </a:r>
            <a:r>
              <a:rPr lang="en-US" dirty="0" smtClean="0">
                <a:hlinkClick r:id="rId6"/>
              </a:rPr>
              <a:t>www.youtube.com/watch?v=idlbAbuUHjg</a:t>
            </a:r>
            <a:endParaRPr lang="en-US" dirty="0"/>
          </a:p>
          <a:p>
            <a:r>
              <a:rPr lang="en-US" dirty="0">
                <a:hlinkClick r:id="rId7"/>
              </a:rPr>
              <a:t>https://</a:t>
            </a:r>
            <a:r>
              <a:rPr lang="en-US" dirty="0" smtClean="0">
                <a:hlinkClick r:id="rId7"/>
              </a:rPr>
              <a:t>www.youtube.com/watch?v=8VPOoSw4aeI</a:t>
            </a:r>
            <a:endParaRPr lang="en-US" dirty="0" smtClean="0"/>
          </a:p>
          <a:p>
            <a:r>
              <a:rPr lang="en-US" dirty="0">
                <a:hlinkClick r:id="rId8"/>
              </a:rPr>
              <a:t>https://www.youtube.com/watch?v=bzck-_</a:t>
            </a:r>
            <a:r>
              <a:rPr lang="en-US" dirty="0" smtClean="0">
                <a:hlinkClick r:id="rId8"/>
              </a:rPr>
              <a:t>MROrI</a:t>
            </a:r>
            <a:r>
              <a:rPr lang="en-US" dirty="0" smtClean="0"/>
              <a:t> </a:t>
            </a:r>
            <a:endParaRPr lang="en-US" dirty="0"/>
          </a:p>
        </p:txBody>
      </p:sp>
    </p:spTree>
    <p:extLst>
      <p:ext uri="{BB962C8B-B14F-4D97-AF65-F5344CB8AC3E}">
        <p14:creationId xmlns:p14="http://schemas.microsoft.com/office/powerpoint/2010/main" val="1398144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a:t>
            </a:r>
            <a:r>
              <a:rPr lang="en-US" dirty="0" err="1" smtClean="0"/>
              <a:t>Invovled</a:t>
            </a:r>
            <a:r>
              <a:rPr lang="en-US" dirty="0" smtClean="0"/>
              <a:t> </a:t>
            </a:r>
            <a:endParaRPr lang="en-US" dirty="0"/>
          </a:p>
        </p:txBody>
      </p:sp>
      <p:sp>
        <p:nvSpPr>
          <p:cNvPr id="3" name="Content Placeholder 2"/>
          <p:cNvSpPr>
            <a:spLocks noGrp="1"/>
          </p:cNvSpPr>
          <p:nvPr>
            <p:ph idx="1"/>
          </p:nvPr>
        </p:nvSpPr>
        <p:spPr>
          <a:xfrm>
            <a:off x="1024128" y="1733550"/>
            <a:ext cx="9720073" cy="4575810"/>
          </a:xfrm>
        </p:spPr>
        <p:txBody>
          <a:bodyPr>
            <a:normAutofit fontScale="92500" lnSpcReduction="20000"/>
          </a:bodyPr>
          <a:lstStyle/>
          <a:p>
            <a:r>
              <a:rPr lang="en-US" dirty="0" smtClean="0"/>
              <a:t>AIM (American Indian </a:t>
            </a:r>
            <a:r>
              <a:rPr lang="en-US" dirty="0"/>
              <a:t>Movement) (http://www.aimovement.org</a:t>
            </a:r>
            <a:r>
              <a:rPr lang="en-US" dirty="0" smtClean="0"/>
              <a:t>/)</a:t>
            </a:r>
          </a:p>
          <a:p>
            <a:r>
              <a:rPr lang="en-US" dirty="0" smtClean="0"/>
              <a:t>Native American </a:t>
            </a:r>
            <a:r>
              <a:rPr lang="en-US" dirty="0"/>
              <a:t>Heritage Association (https://www.naha-inc.org</a:t>
            </a:r>
            <a:r>
              <a:rPr lang="en-US" dirty="0" smtClean="0"/>
              <a:t>/)</a:t>
            </a:r>
          </a:p>
          <a:p>
            <a:r>
              <a:rPr lang="en-US" dirty="0" smtClean="0"/>
              <a:t>National </a:t>
            </a:r>
            <a:r>
              <a:rPr lang="en-US" dirty="0"/>
              <a:t>Relief Charities (http://</a:t>
            </a:r>
            <a:r>
              <a:rPr lang="en-US" dirty="0" smtClean="0"/>
              <a:t>www.nrcprograms.org/site/PageServer?pagename=index)</a:t>
            </a:r>
          </a:p>
          <a:p>
            <a:r>
              <a:rPr lang="en-US" dirty="0" smtClean="0"/>
              <a:t>St. </a:t>
            </a:r>
            <a:r>
              <a:rPr lang="en-US" dirty="0" err="1" smtClean="0"/>
              <a:t>Labre</a:t>
            </a:r>
            <a:r>
              <a:rPr lang="en-US" dirty="0" smtClean="0"/>
              <a:t> Indian School (</a:t>
            </a:r>
            <a:r>
              <a:rPr lang="en-US" dirty="0" smtClean="0">
                <a:hlinkClick r:id="rId2"/>
              </a:rPr>
              <a:t>http</a:t>
            </a:r>
            <a:r>
              <a:rPr lang="en-US" dirty="0">
                <a:hlinkClick r:id="rId2"/>
              </a:rPr>
              <a:t>://www.stlabre.org</a:t>
            </a:r>
            <a:r>
              <a:rPr lang="en-US" dirty="0" smtClean="0">
                <a:hlinkClick r:id="rId2"/>
              </a:rPr>
              <a:t>/</a:t>
            </a:r>
            <a:r>
              <a:rPr lang="en-US" dirty="0" smtClean="0"/>
              <a:t>)</a:t>
            </a:r>
          </a:p>
          <a:p>
            <a:r>
              <a:rPr lang="en-US" dirty="0" smtClean="0"/>
              <a:t>Leave your </a:t>
            </a:r>
            <a:r>
              <a:rPr lang="en-US" dirty="0"/>
              <a:t>Mark in the USA </a:t>
            </a:r>
            <a:r>
              <a:rPr lang="en-US" dirty="0" smtClean="0"/>
              <a:t>(</a:t>
            </a:r>
            <a:r>
              <a:rPr lang="en-US" dirty="0" smtClean="0">
                <a:hlinkClick r:id="rId3"/>
              </a:rPr>
              <a:t>http</a:t>
            </a:r>
            <a:r>
              <a:rPr lang="en-US" dirty="0">
                <a:hlinkClick r:id="rId3"/>
              </a:rPr>
              <a:t>://www.globalvolunteers.org/usa</a:t>
            </a:r>
            <a:r>
              <a:rPr lang="en-US" dirty="0" smtClean="0">
                <a:hlinkClick r:id="rId3"/>
              </a:rPr>
              <a:t>/</a:t>
            </a:r>
            <a:r>
              <a:rPr lang="en-US" dirty="0" smtClean="0"/>
              <a:t>) </a:t>
            </a:r>
          </a:p>
          <a:p>
            <a:r>
              <a:rPr lang="en-US" dirty="0" smtClean="0"/>
              <a:t>Create petitions</a:t>
            </a:r>
          </a:p>
          <a:p>
            <a:r>
              <a:rPr lang="en-US" dirty="0" smtClean="0"/>
              <a:t>Visit a Native American Tribe</a:t>
            </a:r>
          </a:p>
          <a:p>
            <a:r>
              <a:rPr lang="en-US" dirty="0" smtClean="0"/>
              <a:t>Create a club that involved Native American Awareness</a:t>
            </a:r>
          </a:p>
          <a:p>
            <a:r>
              <a:rPr lang="en-US" dirty="0" smtClean="0"/>
              <a:t>Bring this to the attention of Politicians </a:t>
            </a:r>
          </a:p>
          <a:p>
            <a:r>
              <a:rPr lang="en-US" dirty="0" smtClean="0"/>
              <a:t>Join Native American </a:t>
            </a:r>
            <a:r>
              <a:rPr lang="en-US" dirty="0" err="1" smtClean="0"/>
              <a:t>Advocay</a:t>
            </a:r>
            <a:r>
              <a:rPr lang="en-US" dirty="0" smtClean="0"/>
              <a:t> (Socialist groups)</a:t>
            </a:r>
          </a:p>
          <a:p>
            <a:r>
              <a:rPr lang="en-US" dirty="0" smtClean="0"/>
              <a:t>Preservation of Old Languages from the Native American Tribes (A huge majority of them are fading due to small population sizes)</a:t>
            </a:r>
          </a:p>
          <a:p>
            <a:endParaRPr lang="en-US" dirty="0"/>
          </a:p>
        </p:txBody>
      </p:sp>
    </p:spTree>
    <p:extLst>
      <p:ext uri="{BB962C8B-B14F-4D97-AF65-F5344CB8AC3E}">
        <p14:creationId xmlns:p14="http://schemas.microsoft.com/office/powerpoint/2010/main" val="3089118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 or comments?</a:t>
            </a:r>
            <a:endParaRPr lang="en-US" dirty="0"/>
          </a:p>
        </p:txBody>
      </p:sp>
      <p:sp>
        <p:nvSpPr>
          <p:cNvPr id="3" name="Content Placeholder 2"/>
          <p:cNvSpPr>
            <a:spLocks noGrp="1"/>
          </p:cNvSpPr>
          <p:nvPr>
            <p:ph idx="1"/>
          </p:nvPr>
        </p:nvSpPr>
        <p:spPr/>
        <p:txBody>
          <a:bodyPr>
            <a:normAutofit/>
          </a:bodyPr>
          <a:lstStyle/>
          <a:p>
            <a:r>
              <a:rPr lang="en-US" sz="9600" dirty="0" smtClean="0"/>
              <a:t>Thank you all for attending this class!</a:t>
            </a:r>
            <a:endParaRPr lang="en-US" sz="9600" dirty="0"/>
          </a:p>
        </p:txBody>
      </p:sp>
    </p:spTree>
    <p:extLst>
      <p:ext uri="{BB962C8B-B14F-4D97-AF65-F5344CB8AC3E}">
        <p14:creationId xmlns:p14="http://schemas.microsoft.com/office/powerpoint/2010/main" val="3912900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Story of my Grandmother</a:t>
            </a:r>
            <a:endParaRPr lang="en-US" dirty="0"/>
          </a:p>
        </p:txBody>
      </p:sp>
      <p:sp>
        <p:nvSpPr>
          <p:cNvPr id="3" name="Content Placeholder 2"/>
          <p:cNvSpPr>
            <a:spLocks noGrp="1"/>
          </p:cNvSpPr>
          <p:nvPr>
            <p:ph idx="1"/>
          </p:nvPr>
        </p:nvSpPr>
        <p:spPr>
          <a:xfrm>
            <a:off x="1024128" y="2248677"/>
            <a:ext cx="5955169" cy="4023360"/>
          </a:xfrm>
        </p:spPr>
        <p:txBody>
          <a:bodyPr>
            <a:normAutofit fontScale="85000" lnSpcReduction="20000"/>
          </a:bodyPr>
          <a:lstStyle/>
          <a:p>
            <a:r>
              <a:rPr lang="en-US" dirty="0" smtClean="0"/>
              <a:t>Born in December 1</a:t>
            </a:r>
            <a:r>
              <a:rPr lang="en-US" baseline="30000" dirty="0" smtClean="0"/>
              <a:t>st</a:t>
            </a:r>
            <a:r>
              <a:rPr lang="en-US" dirty="0" smtClean="0"/>
              <a:t>  or 7</a:t>
            </a:r>
            <a:r>
              <a:rPr lang="en-US" baseline="30000" dirty="0" smtClean="0"/>
              <a:t>th</a:t>
            </a:r>
            <a:r>
              <a:rPr lang="en-US" dirty="0" smtClean="0"/>
              <a:t> 1922 </a:t>
            </a:r>
          </a:p>
          <a:p>
            <a:r>
              <a:rPr lang="en-US" dirty="0" smtClean="0"/>
              <a:t>Had to leave family and was adopted</a:t>
            </a:r>
          </a:p>
          <a:p>
            <a:r>
              <a:rPr lang="en-US" dirty="0" smtClean="0"/>
              <a:t>Tough life</a:t>
            </a:r>
          </a:p>
          <a:p>
            <a:r>
              <a:rPr lang="en-US" dirty="0" smtClean="0"/>
              <a:t>Hard-working, smart woman especially in terms of the stock market</a:t>
            </a:r>
          </a:p>
          <a:p>
            <a:r>
              <a:rPr lang="en-US" dirty="0" smtClean="0"/>
              <a:t>Caring person, very talented in arts and crafts</a:t>
            </a:r>
          </a:p>
          <a:p>
            <a:r>
              <a:rPr lang="en-US" dirty="0" smtClean="0"/>
              <a:t>Elementary School </a:t>
            </a:r>
            <a:r>
              <a:rPr lang="en-US" dirty="0"/>
              <a:t>teacher at Chandler Magnet </a:t>
            </a:r>
            <a:r>
              <a:rPr lang="en-US" dirty="0" smtClean="0"/>
              <a:t>Elementary</a:t>
            </a:r>
          </a:p>
          <a:p>
            <a:r>
              <a:rPr lang="en-US" dirty="0" smtClean="0"/>
              <a:t>Nurse</a:t>
            </a:r>
          </a:p>
          <a:p>
            <a:r>
              <a:rPr lang="en-US" dirty="0" smtClean="0"/>
              <a:t>Died in 1996 (Memorial Day)</a:t>
            </a:r>
          </a:p>
          <a:p>
            <a:r>
              <a:rPr lang="en-US" dirty="0">
                <a:hlinkClick r:id="rId2"/>
              </a:rPr>
              <a:t>http://</a:t>
            </a:r>
            <a:r>
              <a:rPr lang="en-US" dirty="0" smtClean="0">
                <a:hlinkClick r:id="rId2"/>
              </a:rPr>
              <a:t>boards.ancestry.com/surnames.lashua/1.9.11.1.1.1.1.1/mb.ashx</a:t>
            </a: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6203885" y="2084832"/>
            <a:ext cx="2228850" cy="1295400"/>
          </a:xfrm>
          <a:prstGeom prst="rect">
            <a:avLst/>
          </a:prstGeom>
        </p:spPr>
      </p:pic>
      <p:pic>
        <p:nvPicPr>
          <p:cNvPr id="5" name="Picture 4"/>
          <p:cNvPicPr>
            <a:picLocks noChangeAspect="1"/>
          </p:cNvPicPr>
          <p:nvPr/>
        </p:nvPicPr>
        <p:blipFill>
          <a:blip r:embed="rId4"/>
          <a:stretch>
            <a:fillRect/>
          </a:stretch>
        </p:blipFill>
        <p:spPr>
          <a:xfrm>
            <a:off x="6979297" y="3544077"/>
            <a:ext cx="3995348" cy="2072873"/>
          </a:xfrm>
          <a:prstGeom prst="rect">
            <a:avLst/>
          </a:prstGeom>
        </p:spPr>
      </p:pic>
    </p:spTree>
    <p:extLst>
      <p:ext uri="{BB962C8B-B14F-4D97-AF65-F5344CB8AC3E}">
        <p14:creationId xmlns:p14="http://schemas.microsoft.com/office/powerpoint/2010/main" val="2593662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Cultural museums and Reservations</a:t>
            </a:r>
            <a:endParaRPr lang="en-US" dirty="0"/>
          </a:p>
        </p:txBody>
      </p:sp>
      <p:sp>
        <p:nvSpPr>
          <p:cNvPr id="3" name="Content Placeholder 2"/>
          <p:cNvSpPr>
            <a:spLocks noGrp="1"/>
          </p:cNvSpPr>
          <p:nvPr>
            <p:ph idx="1"/>
          </p:nvPr>
        </p:nvSpPr>
        <p:spPr/>
        <p:txBody>
          <a:bodyPr/>
          <a:lstStyle/>
          <a:p>
            <a:r>
              <a:rPr lang="en-US" dirty="0" err="1" smtClean="0"/>
              <a:t>Chaubunagungamaug</a:t>
            </a:r>
            <a:r>
              <a:rPr lang="en-US" dirty="0" smtClean="0"/>
              <a:t> (which in the </a:t>
            </a:r>
            <a:r>
              <a:rPr lang="en-US" dirty="0" err="1" smtClean="0"/>
              <a:t>Nipmuc</a:t>
            </a:r>
            <a:r>
              <a:rPr lang="en-US" dirty="0"/>
              <a:t> </a:t>
            </a:r>
            <a:r>
              <a:rPr lang="en-US" dirty="0" smtClean="0"/>
              <a:t>language is said to mean Fishing Place at the Boundaries --- Neutral Meeting Grounds)</a:t>
            </a:r>
          </a:p>
          <a:p>
            <a:endParaRPr lang="en-US" dirty="0"/>
          </a:p>
        </p:txBody>
      </p:sp>
      <p:pic>
        <p:nvPicPr>
          <p:cNvPr id="4" name="Picture 3"/>
          <p:cNvPicPr>
            <a:picLocks noChangeAspect="1"/>
          </p:cNvPicPr>
          <p:nvPr/>
        </p:nvPicPr>
        <p:blipFill>
          <a:blip r:embed="rId2"/>
          <a:stretch>
            <a:fillRect/>
          </a:stretch>
        </p:blipFill>
        <p:spPr>
          <a:xfrm>
            <a:off x="204787" y="3039750"/>
            <a:ext cx="4900613" cy="3269610"/>
          </a:xfrm>
          <a:prstGeom prst="rect">
            <a:avLst/>
          </a:prstGeom>
        </p:spPr>
      </p:pic>
      <p:pic>
        <p:nvPicPr>
          <p:cNvPr id="5" name="Picture 4"/>
          <p:cNvPicPr>
            <a:picLocks noChangeAspect="1"/>
          </p:cNvPicPr>
          <p:nvPr/>
        </p:nvPicPr>
        <p:blipFill>
          <a:blip r:embed="rId3"/>
          <a:stretch>
            <a:fillRect/>
          </a:stretch>
        </p:blipFill>
        <p:spPr>
          <a:xfrm>
            <a:off x="5388326" y="3039750"/>
            <a:ext cx="4346224" cy="3046725"/>
          </a:xfrm>
          <a:prstGeom prst="rect">
            <a:avLst/>
          </a:prstGeom>
        </p:spPr>
      </p:pic>
    </p:spTree>
    <p:extLst>
      <p:ext uri="{BB962C8B-B14F-4D97-AF65-F5344CB8AC3E}">
        <p14:creationId xmlns:p14="http://schemas.microsoft.com/office/powerpoint/2010/main" val="330605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Native Americans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2931353" cy="4351338"/>
          </a:xfrm>
          <a:prstGeom prst="rect">
            <a:avLst/>
          </a:prstGeom>
        </p:spPr>
      </p:pic>
      <p:pic>
        <p:nvPicPr>
          <p:cNvPr id="5" name="Picture 4"/>
          <p:cNvPicPr>
            <a:picLocks noChangeAspect="1"/>
          </p:cNvPicPr>
          <p:nvPr/>
        </p:nvPicPr>
        <p:blipFill>
          <a:blip r:embed="rId3"/>
          <a:stretch>
            <a:fillRect/>
          </a:stretch>
        </p:blipFill>
        <p:spPr>
          <a:xfrm>
            <a:off x="3755870" y="1610614"/>
            <a:ext cx="4226782" cy="4781359"/>
          </a:xfrm>
          <a:prstGeom prst="rect">
            <a:avLst/>
          </a:prstGeom>
        </p:spPr>
      </p:pic>
      <p:pic>
        <p:nvPicPr>
          <p:cNvPr id="6" name="Picture 5"/>
          <p:cNvPicPr>
            <a:picLocks noChangeAspect="1"/>
          </p:cNvPicPr>
          <p:nvPr/>
        </p:nvPicPr>
        <p:blipFill>
          <a:blip r:embed="rId4"/>
          <a:stretch>
            <a:fillRect/>
          </a:stretch>
        </p:blipFill>
        <p:spPr>
          <a:xfrm>
            <a:off x="7996336" y="4088445"/>
            <a:ext cx="1990725" cy="2657475"/>
          </a:xfrm>
          <a:prstGeom prst="rect">
            <a:avLst/>
          </a:prstGeom>
        </p:spPr>
      </p:pic>
      <p:pic>
        <p:nvPicPr>
          <p:cNvPr id="7" name="Picture 6"/>
          <p:cNvPicPr>
            <a:picLocks noChangeAspect="1"/>
          </p:cNvPicPr>
          <p:nvPr/>
        </p:nvPicPr>
        <p:blipFill>
          <a:blip r:embed="rId5"/>
          <a:stretch>
            <a:fillRect/>
          </a:stretch>
        </p:blipFill>
        <p:spPr>
          <a:xfrm>
            <a:off x="7968968" y="1027906"/>
            <a:ext cx="2051363" cy="3060539"/>
          </a:xfrm>
          <a:prstGeom prst="rect">
            <a:avLst/>
          </a:prstGeom>
        </p:spPr>
      </p:pic>
      <p:pic>
        <p:nvPicPr>
          <p:cNvPr id="8" name="Picture 7"/>
          <p:cNvPicPr>
            <a:picLocks noChangeAspect="1"/>
          </p:cNvPicPr>
          <p:nvPr/>
        </p:nvPicPr>
        <p:blipFill>
          <a:blip r:embed="rId6"/>
          <a:stretch>
            <a:fillRect/>
          </a:stretch>
        </p:blipFill>
        <p:spPr>
          <a:xfrm>
            <a:off x="9987061" y="1124852"/>
            <a:ext cx="1597290" cy="2499577"/>
          </a:xfrm>
          <a:prstGeom prst="rect">
            <a:avLst/>
          </a:prstGeom>
        </p:spPr>
      </p:pic>
    </p:spTree>
    <p:extLst>
      <p:ext uri="{BB962C8B-B14F-4D97-AF65-F5344CB8AC3E}">
        <p14:creationId xmlns:p14="http://schemas.microsoft.com/office/powerpoint/2010/main" val="3746372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People Today who are Descendants</a:t>
            </a:r>
            <a:endParaRPr lang="en-US" dirty="0"/>
          </a:p>
        </p:txBody>
      </p:sp>
      <p:pic>
        <p:nvPicPr>
          <p:cNvPr id="4" name="Content Placeholder 3"/>
          <p:cNvPicPr>
            <a:picLocks noGrp="1" noChangeAspect="1"/>
          </p:cNvPicPr>
          <p:nvPr>
            <p:ph idx="1"/>
          </p:nvPr>
        </p:nvPicPr>
        <p:blipFill>
          <a:blip r:embed="rId2"/>
          <a:stretch>
            <a:fillRect/>
          </a:stretch>
        </p:blipFill>
        <p:spPr>
          <a:xfrm>
            <a:off x="738677" y="1800808"/>
            <a:ext cx="3218180" cy="4022725"/>
          </a:xfrm>
          <a:prstGeom prst="rect">
            <a:avLst/>
          </a:prstGeom>
        </p:spPr>
      </p:pic>
      <p:pic>
        <p:nvPicPr>
          <p:cNvPr id="5" name="Picture 4"/>
          <p:cNvPicPr>
            <a:picLocks noChangeAspect="1"/>
          </p:cNvPicPr>
          <p:nvPr/>
        </p:nvPicPr>
        <p:blipFill>
          <a:blip r:embed="rId3"/>
          <a:stretch>
            <a:fillRect/>
          </a:stretch>
        </p:blipFill>
        <p:spPr>
          <a:xfrm>
            <a:off x="3956857" y="1800808"/>
            <a:ext cx="2181225" cy="2762250"/>
          </a:xfrm>
          <a:prstGeom prst="rect">
            <a:avLst/>
          </a:prstGeom>
        </p:spPr>
      </p:pic>
      <p:pic>
        <p:nvPicPr>
          <p:cNvPr id="6" name="Picture 5"/>
          <p:cNvPicPr>
            <a:picLocks noChangeAspect="1"/>
          </p:cNvPicPr>
          <p:nvPr/>
        </p:nvPicPr>
        <p:blipFill>
          <a:blip r:embed="rId4"/>
          <a:stretch>
            <a:fillRect/>
          </a:stretch>
        </p:blipFill>
        <p:spPr>
          <a:xfrm>
            <a:off x="6137111" y="1821446"/>
            <a:ext cx="2933700" cy="2247900"/>
          </a:xfrm>
          <a:prstGeom prst="rect">
            <a:avLst/>
          </a:prstGeom>
        </p:spPr>
      </p:pic>
      <p:pic>
        <p:nvPicPr>
          <p:cNvPr id="7" name="Picture 6"/>
          <p:cNvPicPr>
            <a:picLocks noChangeAspect="1"/>
          </p:cNvPicPr>
          <p:nvPr/>
        </p:nvPicPr>
        <p:blipFill>
          <a:blip r:embed="rId5"/>
          <a:stretch>
            <a:fillRect/>
          </a:stretch>
        </p:blipFill>
        <p:spPr>
          <a:xfrm>
            <a:off x="9070811" y="1821446"/>
            <a:ext cx="2338290" cy="3161741"/>
          </a:xfrm>
          <a:prstGeom prst="rect">
            <a:avLst/>
          </a:prstGeom>
        </p:spPr>
      </p:pic>
      <p:pic>
        <p:nvPicPr>
          <p:cNvPr id="9" name="Picture 8"/>
          <p:cNvPicPr>
            <a:picLocks noChangeAspect="1"/>
          </p:cNvPicPr>
          <p:nvPr/>
        </p:nvPicPr>
        <p:blipFill>
          <a:blip r:embed="rId6"/>
          <a:stretch>
            <a:fillRect/>
          </a:stretch>
        </p:blipFill>
        <p:spPr>
          <a:xfrm>
            <a:off x="6183695" y="4071963"/>
            <a:ext cx="1982684" cy="2598187"/>
          </a:xfrm>
          <a:prstGeom prst="rect">
            <a:avLst/>
          </a:prstGeom>
        </p:spPr>
      </p:pic>
    </p:spTree>
    <p:extLst>
      <p:ext uri="{BB962C8B-B14F-4D97-AF65-F5344CB8AC3E}">
        <p14:creationId xmlns:p14="http://schemas.microsoft.com/office/powerpoint/2010/main" val="222073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some Tribes</a:t>
            </a:r>
            <a:endParaRPr lang="en-US" dirty="0"/>
          </a:p>
        </p:txBody>
      </p:sp>
      <p:sp>
        <p:nvSpPr>
          <p:cNvPr id="3" name="Content Placeholder 2"/>
          <p:cNvSpPr>
            <a:spLocks noGrp="1"/>
          </p:cNvSpPr>
          <p:nvPr>
            <p:ph idx="1"/>
          </p:nvPr>
        </p:nvSpPr>
        <p:spPr>
          <a:xfrm>
            <a:off x="609600" y="1866900"/>
            <a:ext cx="10134601" cy="4442460"/>
          </a:xfrm>
        </p:spPr>
        <p:txBody>
          <a:bodyPr>
            <a:normAutofit/>
          </a:bodyPr>
          <a:lstStyle/>
          <a:p>
            <a:r>
              <a:rPr lang="en-US" dirty="0" smtClean="0"/>
              <a:t>There are many names, but to name a few</a:t>
            </a:r>
          </a:p>
          <a:p>
            <a:r>
              <a:rPr lang="en-US" dirty="0" smtClean="0"/>
              <a:t>Blackfoot (Blackfeet)</a:t>
            </a:r>
          </a:p>
          <a:p>
            <a:r>
              <a:rPr lang="en-US" dirty="0" err="1" smtClean="0"/>
              <a:t>Apalachee</a:t>
            </a:r>
            <a:r>
              <a:rPr lang="en-US" dirty="0" smtClean="0"/>
              <a:t>, Nez Perce (</a:t>
            </a:r>
            <a:r>
              <a:rPr lang="en-US" dirty="0" err="1" smtClean="0"/>
              <a:t>Nimiipuu</a:t>
            </a:r>
            <a:r>
              <a:rPr lang="en-US" dirty="0" smtClean="0"/>
              <a:t>)</a:t>
            </a:r>
          </a:p>
          <a:p>
            <a:r>
              <a:rPr lang="en-US" dirty="0" smtClean="0"/>
              <a:t>Cree, Lakota, Creek</a:t>
            </a:r>
          </a:p>
          <a:p>
            <a:pPr marL="0" indent="0">
              <a:buNone/>
            </a:pPr>
            <a:r>
              <a:rPr lang="en-US" dirty="0" smtClean="0"/>
              <a:t> Dakota, Eskimo, Hawaiian Natives</a:t>
            </a:r>
          </a:p>
          <a:p>
            <a:r>
              <a:rPr lang="en-US" dirty="0" smtClean="0"/>
              <a:t>Fox, </a:t>
            </a:r>
            <a:r>
              <a:rPr lang="en-US" dirty="0" err="1" smtClean="0"/>
              <a:t>Inupiut</a:t>
            </a:r>
            <a:r>
              <a:rPr lang="en-US" dirty="0" smtClean="0"/>
              <a:t>, Iroquois, </a:t>
            </a:r>
            <a:r>
              <a:rPr lang="en-US" dirty="0" err="1" smtClean="0"/>
              <a:t>Cheorkee</a:t>
            </a:r>
            <a:endParaRPr lang="en-US" dirty="0" smtClean="0"/>
          </a:p>
          <a:p>
            <a:r>
              <a:rPr lang="en-US" dirty="0" smtClean="0"/>
              <a:t>Powhatan, Quileute, </a:t>
            </a:r>
            <a:r>
              <a:rPr lang="en-US" dirty="0" err="1" smtClean="0"/>
              <a:t>Rumsen</a:t>
            </a:r>
            <a:r>
              <a:rPr lang="en-US" dirty="0" smtClean="0"/>
              <a:t>, Sac</a:t>
            </a:r>
          </a:p>
          <a:p>
            <a:r>
              <a:rPr lang="en-US" dirty="0" err="1" smtClean="0"/>
              <a:t>Sooke</a:t>
            </a:r>
            <a:r>
              <a:rPr lang="en-US" dirty="0" smtClean="0"/>
              <a:t>, Wampanoag, </a:t>
            </a:r>
            <a:r>
              <a:rPr lang="en-US" dirty="0" err="1" smtClean="0"/>
              <a:t>Wea</a:t>
            </a:r>
            <a:endParaRPr lang="en-US" dirty="0" smtClean="0"/>
          </a:p>
          <a:p>
            <a:r>
              <a:rPr lang="en-US" dirty="0" err="1" smtClean="0"/>
              <a:t>Yuchi</a:t>
            </a:r>
            <a:r>
              <a:rPr lang="en-US" dirty="0" smtClean="0"/>
              <a:t> (</a:t>
            </a:r>
            <a:r>
              <a:rPr lang="en-US" dirty="0" err="1" smtClean="0"/>
              <a:t>Yuchee</a:t>
            </a:r>
            <a:r>
              <a:rPr lang="en-US" dirty="0" smtClean="0"/>
              <a:t>), Zia, </a:t>
            </a:r>
            <a:r>
              <a:rPr lang="en-US" dirty="0" err="1" smtClean="0"/>
              <a:t>Zoque</a:t>
            </a:r>
            <a:endParaRPr lang="en-US" dirty="0" smtClean="0"/>
          </a:p>
          <a:p>
            <a:endParaRPr lang="en-US" dirty="0" smtClean="0"/>
          </a:p>
          <a:p>
            <a:endParaRPr lang="en-US" dirty="0"/>
          </a:p>
        </p:txBody>
      </p:sp>
    </p:spTree>
    <p:extLst>
      <p:ext uri="{BB962C8B-B14F-4D97-AF65-F5344CB8AC3E}">
        <p14:creationId xmlns:p14="http://schemas.microsoft.com/office/powerpoint/2010/main" val="5973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Traditions</a:t>
            </a:r>
            <a:endParaRPr lang="en-US" dirty="0"/>
          </a:p>
        </p:txBody>
      </p:sp>
      <p:sp>
        <p:nvSpPr>
          <p:cNvPr id="3" name="Content Placeholder 2"/>
          <p:cNvSpPr>
            <a:spLocks noGrp="1"/>
          </p:cNvSpPr>
          <p:nvPr>
            <p:ph idx="1"/>
          </p:nvPr>
        </p:nvSpPr>
        <p:spPr/>
        <p:txBody>
          <a:bodyPr>
            <a:normAutofit lnSpcReduction="10000"/>
          </a:bodyPr>
          <a:lstStyle/>
          <a:p>
            <a:r>
              <a:rPr lang="en-US" dirty="0" smtClean="0"/>
              <a:t>Many of the tribes are very spiritual, in touch with nature</a:t>
            </a:r>
          </a:p>
          <a:p>
            <a:r>
              <a:rPr lang="en-US" dirty="0" smtClean="0"/>
              <a:t>Spiritual Journey</a:t>
            </a:r>
          </a:p>
          <a:p>
            <a:r>
              <a:rPr lang="en-US" dirty="0" smtClean="0"/>
              <a:t>Shaman</a:t>
            </a:r>
          </a:p>
          <a:p>
            <a:r>
              <a:rPr lang="en-US" dirty="0" smtClean="0"/>
              <a:t>They made arrowheads that they used for hunting</a:t>
            </a:r>
          </a:p>
          <a:p>
            <a:r>
              <a:rPr lang="en-US" dirty="0" smtClean="0"/>
              <a:t>Dream Catchers</a:t>
            </a:r>
          </a:p>
          <a:p>
            <a:r>
              <a:rPr lang="en-US" dirty="0" smtClean="0"/>
              <a:t>Jewelry</a:t>
            </a:r>
          </a:p>
          <a:p>
            <a:r>
              <a:rPr lang="en-US" dirty="0" smtClean="0"/>
              <a:t>War Painting </a:t>
            </a:r>
          </a:p>
          <a:p>
            <a:r>
              <a:rPr lang="en-US" dirty="0" smtClean="0"/>
              <a:t>Musical Instruments</a:t>
            </a:r>
          </a:p>
          <a:p>
            <a:r>
              <a:rPr lang="en-US" dirty="0" smtClean="0"/>
              <a:t>Many Native Americans had spiritual dances like the Ghost Dance (</a:t>
            </a:r>
            <a:r>
              <a:rPr lang="en-US" dirty="0" err="1" smtClean="0"/>
              <a:t>natdia</a:t>
            </a:r>
            <a:r>
              <a:rPr lang="en-US" dirty="0" smtClean="0"/>
              <a:t>)</a:t>
            </a:r>
            <a:endParaRPr lang="en-US" dirty="0"/>
          </a:p>
        </p:txBody>
      </p:sp>
    </p:spTree>
    <p:extLst>
      <p:ext uri="{BB962C8B-B14F-4D97-AF65-F5344CB8AC3E}">
        <p14:creationId xmlns:p14="http://schemas.microsoft.com/office/powerpoint/2010/main" val="93354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Spirtual</a:t>
            </a:r>
            <a:r>
              <a:rPr lang="en-US" dirty="0" smtClean="0"/>
              <a:t> Journey</a:t>
            </a:r>
            <a:endParaRPr lang="en-US" dirty="0"/>
          </a:p>
        </p:txBody>
      </p:sp>
      <p:sp>
        <p:nvSpPr>
          <p:cNvPr id="3" name="Content Placeholder 2"/>
          <p:cNvSpPr>
            <a:spLocks noGrp="1"/>
          </p:cNvSpPr>
          <p:nvPr>
            <p:ph idx="1"/>
          </p:nvPr>
        </p:nvSpPr>
        <p:spPr/>
        <p:txBody>
          <a:bodyPr/>
          <a:lstStyle/>
          <a:p>
            <a:r>
              <a:rPr lang="en-US" dirty="0" smtClean="0"/>
              <a:t>Many reasons: a rite of passage ceremony called a Vision Quest, help and guidance from the spirit world, spiritual healing, inner exploration, personal growth and direction along the path of life</a:t>
            </a:r>
          </a:p>
          <a:p>
            <a:r>
              <a:rPr lang="en-US" dirty="0" smtClean="0"/>
              <a:t>Undertaken by a Shaman who can sometime undergo a Trance State for the purpose of attaining guidance or knowledge from supernatural forces or spirits.</a:t>
            </a:r>
          </a:p>
          <a:p>
            <a:r>
              <a:rPr lang="en-US" dirty="0" smtClean="0"/>
              <a:t>Natural Herbal Herbs and plants are used induce the trance state </a:t>
            </a:r>
          </a:p>
          <a:p>
            <a:r>
              <a:rPr lang="en-US" dirty="0" smtClean="0"/>
              <a:t>Examples include Mescal, peyote cactus, thorn apple, psilocybin mushroom, green tobacco, jimsonweed, and devil’s weed.</a:t>
            </a:r>
          </a:p>
          <a:p>
            <a:r>
              <a:rPr lang="en-US" dirty="0" smtClean="0"/>
              <a:t>It is envisioned by a Shaman as a route to the Spirit world</a:t>
            </a:r>
            <a:endParaRPr lang="en-US" dirty="0"/>
          </a:p>
        </p:txBody>
      </p:sp>
    </p:spTree>
    <p:extLst>
      <p:ext uri="{BB962C8B-B14F-4D97-AF65-F5344CB8AC3E}">
        <p14:creationId xmlns:p14="http://schemas.microsoft.com/office/powerpoint/2010/main" val="3995226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344</TotalTime>
  <Words>1967</Words>
  <Application>Microsoft Office PowerPoint</Application>
  <PresentationFormat>Widescreen</PresentationFormat>
  <Paragraphs>170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Tw Cen MT</vt:lpstr>
      <vt:lpstr>Tw Cen MT Condensed</vt:lpstr>
      <vt:lpstr>Wingdings 3</vt:lpstr>
      <vt:lpstr>Integral</vt:lpstr>
      <vt:lpstr>Native American Heritage</vt:lpstr>
      <vt:lpstr>Why am I teaching you about Native Americans?</vt:lpstr>
      <vt:lpstr>A Brief Story of my Grandmother</vt:lpstr>
      <vt:lpstr>Visit Cultural museums and Reservations</vt:lpstr>
      <vt:lpstr>Famous Native Americans</vt:lpstr>
      <vt:lpstr>Famous People Today who are Descendants</vt:lpstr>
      <vt:lpstr>List of some Tribes</vt:lpstr>
      <vt:lpstr>Traditions</vt:lpstr>
      <vt:lpstr>Spirtual Journey</vt:lpstr>
      <vt:lpstr>Shaman</vt:lpstr>
      <vt:lpstr>Arrowheads</vt:lpstr>
      <vt:lpstr>Dream Catchers</vt:lpstr>
      <vt:lpstr>Jewelry </vt:lpstr>
      <vt:lpstr>War painting</vt:lpstr>
      <vt:lpstr>Examples of War Paint</vt:lpstr>
      <vt:lpstr> Musical Instruments</vt:lpstr>
      <vt:lpstr>Spiritual Dances</vt:lpstr>
      <vt:lpstr>Environmental Racism</vt:lpstr>
      <vt:lpstr>Native Americans in History</vt:lpstr>
      <vt:lpstr>Celebrate Thanksgiving but not COLUMBUS DAY!</vt:lpstr>
      <vt:lpstr>Celebrating Thanksgiving but not Columbus Day </vt:lpstr>
      <vt:lpstr>Cultural Assimilation of Native Americans</vt:lpstr>
      <vt:lpstr>Native Americans In media</vt:lpstr>
      <vt:lpstr>Videos</vt:lpstr>
      <vt:lpstr>How to Get Invovled </vt:lpstr>
      <vt:lpstr>Any Questions or comments?</vt:lpstr>
    </vt:vector>
  </TitlesOfParts>
  <Company>Clark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Heritage</dc:title>
  <dc:creator>Miller, Melissa</dc:creator>
  <cp:lastModifiedBy>Miller, Melissa</cp:lastModifiedBy>
  <cp:revision>32</cp:revision>
  <dcterms:created xsi:type="dcterms:W3CDTF">2014-11-15T18:45:21Z</dcterms:created>
  <dcterms:modified xsi:type="dcterms:W3CDTF">2014-11-16T01:04:02Z</dcterms:modified>
</cp:coreProperties>
</file>